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2" r:id="rId2"/>
    <p:sldId id="275" r:id="rId3"/>
    <p:sldId id="276" r:id="rId4"/>
    <p:sldId id="295" r:id="rId5"/>
    <p:sldId id="277" r:id="rId6"/>
    <p:sldId id="278" r:id="rId7"/>
    <p:sldId id="296" r:id="rId8"/>
    <p:sldId id="259" r:id="rId9"/>
    <p:sldId id="279" r:id="rId10"/>
    <p:sldId id="280" r:id="rId11"/>
    <p:sldId id="281" r:id="rId12"/>
    <p:sldId id="282" r:id="rId13"/>
    <p:sldId id="283" r:id="rId14"/>
    <p:sldId id="297" r:id="rId15"/>
    <p:sldId id="284" r:id="rId16"/>
    <p:sldId id="285" r:id="rId17"/>
    <p:sldId id="298" r:id="rId18"/>
    <p:sldId id="286" r:id="rId19"/>
    <p:sldId id="287" r:id="rId20"/>
    <p:sldId id="299" r:id="rId21"/>
    <p:sldId id="501" r:id="rId22"/>
    <p:sldId id="33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99350-5DAC-40FE-A624-AC333CE7EC3C}" v="3" dt="2021-08-31T03:05:32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37999350-5DAC-40FE-A624-AC333CE7EC3C}"/>
    <pc:docChg chg="addSld delSld modSld sldOrd modMainMaster">
      <pc:chgData name="Nasil Phạm" userId="72956dafe1aa49c0" providerId="LiveId" clId="{37999350-5DAC-40FE-A624-AC333CE7EC3C}" dt="2021-08-31T03:05:38.984" v="13"/>
      <pc:docMkLst>
        <pc:docMk/>
      </pc:docMkLst>
      <pc:sldChg chg="del">
        <pc:chgData name="Nasil Phạm" userId="72956dafe1aa49c0" providerId="LiveId" clId="{37999350-5DAC-40FE-A624-AC333CE7EC3C}" dt="2021-08-31T03:05:03.409" v="1" actId="47"/>
        <pc:sldMkLst>
          <pc:docMk/>
          <pc:sldMk cId="1062135303" sldId="274"/>
        </pc:sldMkLst>
      </pc:sldChg>
      <pc:sldChg chg="add">
        <pc:chgData name="Nasil Phạm" userId="72956dafe1aa49c0" providerId="LiveId" clId="{37999350-5DAC-40FE-A624-AC333CE7EC3C}" dt="2021-08-31T03:05:02.014" v="0"/>
        <pc:sldMkLst>
          <pc:docMk/>
          <pc:sldMk cId="2948499370" sldId="333"/>
        </pc:sldMkLst>
      </pc:sldChg>
      <pc:sldChg chg="add">
        <pc:chgData name="Nasil Phạm" userId="72956dafe1aa49c0" providerId="LiveId" clId="{37999350-5DAC-40FE-A624-AC333CE7EC3C}" dt="2021-08-31T03:05:02.014" v="0"/>
        <pc:sldMkLst>
          <pc:docMk/>
          <pc:sldMk cId="2691325579" sldId="501"/>
        </pc:sldMkLst>
      </pc:sldChg>
      <pc:sldChg chg="new ord">
        <pc:chgData name="Nasil Phạm" userId="72956dafe1aa49c0" providerId="LiveId" clId="{37999350-5DAC-40FE-A624-AC333CE7EC3C}" dt="2021-08-31T03:05:38.984" v="13"/>
        <pc:sldMkLst>
          <pc:docMk/>
          <pc:sldMk cId="827931587" sldId="502"/>
        </pc:sldMkLst>
      </pc:sldChg>
      <pc:sldMasterChg chg="modSldLayout">
        <pc:chgData name="Nasil Phạm" userId="72956dafe1aa49c0" providerId="LiveId" clId="{37999350-5DAC-40FE-A624-AC333CE7EC3C}" dt="2021-08-31T03:05:32.049" v="10" actId="16037"/>
        <pc:sldMasterMkLst>
          <pc:docMk/>
          <pc:sldMasterMk cId="568453202" sldId="2147483648"/>
        </pc:sldMasterMkLst>
        <pc:sldLayoutChg chg="modSp mod">
          <pc:chgData name="Nasil Phạm" userId="72956dafe1aa49c0" providerId="LiveId" clId="{37999350-5DAC-40FE-A624-AC333CE7EC3C}" dt="2021-08-31T03:05:32.049" v="10" actId="16037"/>
          <pc:sldLayoutMkLst>
            <pc:docMk/>
            <pc:sldMasterMk cId="568453202" sldId="2147483648"/>
            <pc:sldLayoutMk cId="713665134" sldId="2147483660"/>
          </pc:sldLayoutMkLst>
          <pc:spChg chg="mod">
            <ac:chgData name="Nasil Phạm" userId="72956dafe1aa49c0" providerId="LiveId" clId="{37999350-5DAC-40FE-A624-AC333CE7EC3C}" dt="2021-08-31T03:05:32.049" v="10" actId="16037"/>
            <ac:spMkLst>
              <pc:docMk/>
              <pc:sldMasterMk cId="568453202" sldId="2147483648"/>
              <pc:sldLayoutMk cId="713665134" sldId="2147483660"/>
              <ac:spMk id="6" creationId="{0D1DD2F0-1E09-4BE6-A7DE-8C06ACE2AA75}"/>
            </ac:spMkLst>
          </pc:spChg>
          <pc:spChg chg="mod">
            <ac:chgData name="Nasil Phạm" userId="72956dafe1aa49c0" providerId="LiveId" clId="{37999350-5DAC-40FE-A624-AC333CE7EC3C}" dt="2021-08-31T03:05:26.697" v="9" actId="20577"/>
            <ac:spMkLst>
              <pc:docMk/>
              <pc:sldMasterMk cId="568453202" sldId="2147483648"/>
              <pc:sldLayoutMk cId="713665134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6: Sports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7: Writing</a:t>
            </a:r>
          </a:p>
        </p:txBody>
      </p:sp>
    </p:spTree>
    <p:extLst>
      <p:ext uri="{BB962C8B-B14F-4D97-AF65-F5344CB8AC3E}">
        <p14:creationId xmlns:p14="http://schemas.microsoft.com/office/powerpoint/2010/main" val="71366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BDE4-6D49-4633-896E-7B322B818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3D188-BCFD-47B3-BCE1-945963D5E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0847C-0D23-4D1B-B4D8-A4268321B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C6AEB-AC90-42F9-A626-C8655595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C3C0A-72BF-4CBF-B192-CDA9C333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A33BA-98F3-4A5E-8AB9-222613DE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7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C19EF-1E57-403C-9BAC-B29839247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85465-56AB-4B58-A404-68901B32D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CEE84-7BCB-4F2D-8ED6-199C705D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68175-BB1F-4B4D-805D-100075503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BE113-15D5-439A-8221-E2353303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2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16B95-D927-4036-AA9E-ECF27FB2D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EB34-1E3A-43E4-86BE-AA502B873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C1BB2-4A79-41E3-9FCC-C37122DC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EBCDF-656E-4328-99CD-5C3A04174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69703-5EB4-49E7-9D13-05247FFE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8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0FEB-A07C-40E9-AF1F-A846FC2B7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D5602-1422-4D06-8457-A0AC821CF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BAB1F-87E8-4D13-B524-D690A122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A78F0-E340-43FB-9F05-19C59C47F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B3AD0-FDA7-40A7-AB5E-71D4CD86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1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5762-2DC3-450D-9B1E-97BC7042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040F5-4303-4695-B2D9-526491756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A3A79-FE5E-4854-8019-47801377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4351F-8518-40D1-9EF9-775556C0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917BC-18D5-479F-BBF4-3DC918B4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5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571A-FEFC-4E15-9DCC-D8B145F1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2CD38-5798-4EA0-A187-EE5F28A07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57435-C756-4F0C-9A15-21287549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E8C44-EDB3-4A74-9236-8549E533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62DA7-E3E5-41F2-A4E3-FAD829EE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1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64869-9C9D-49FA-8891-573A2D20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9FDF1-E556-45DE-9304-86AEDD81C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703BF-8915-44C4-A9E6-2B476F1A9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49772-D342-4A5E-9C95-539074FB6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720BF-37F5-4B24-929C-EEB141DD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51D8F-6213-46EB-ACCC-2D80EE33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4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6D19-C04D-4E60-9B66-3782154A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6CFB2-DF7F-479F-A66C-A8458DEAD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99A3B-668E-4D0E-9771-343CA64AD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131E1-79EC-491F-BB24-9F87C3428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B98CE-D3A7-4D2F-A0A0-5C1F0365A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A0D90F-1FF9-4B45-BF9C-FC3907F6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220D1C-D824-4544-994A-7B850C36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A9523-29E9-415D-ADFA-C09B44E7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4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BC629-B0BD-4E48-B648-62809FBF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A207DB-B082-49B8-9650-666B5642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95E80-400C-4E56-A55E-15115E67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EA386-2B40-4222-855F-DD26762B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25B425-EE93-4294-8196-3A7B98CC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F985E-174F-4FF0-AD3F-67F787CA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88FC5-87FE-4343-BC28-3C5F130A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5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D88A-70BB-40B2-821E-0FB87E42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9653E-B728-48E5-AACA-A9EBEFD5B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EF8C6-D4A9-4A62-B91A-E4D21432D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9F776-72D5-4002-9D6C-DBD94BA0F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9515D-95E8-49C3-BE06-17AA4A85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F1F39-E811-427E-BEC3-4BCE6C94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F1EB5C-58A1-498D-9DB8-6D719599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DEE5F-FAF5-40D2-BDCC-BEEC66893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21046-5D6A-402E-A50D-679880904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0687E-E524-4A59-8756-2A80A222782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5BF64-5849-47FA-B76D-81DF2A37D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85577-CDEF-4DA8-B92F-B7FDF83C3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5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93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BEC42B-6098-490B-B394-D70EBD241D0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Read the profile 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/>
              <a:latin typeface=".VnVogue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37D58-95A1-479E-98F6-7B44D4D85C71}"/>
              </a:ext>
            </a:extLst>
          </p:cNvPr>
          <p:cNvSpPr txBox="1"/>
          <p:nvPr/>
        </p:nvSpPr>
        <p:spPr>
          <a:xfrm>
            <a:off x="447040" y="3136222"/>
            <a:ext cx="9072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When was his first world champion?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C6635-1BE3-48CE-A3E2-7FF81FF820AB}"/>
              </a:ext>
            </a:extLst>
          </p:cNvPr>
          <p:cNvSpPr txBox="1"/>
          <p:nvPr/>
        </p:nvSpPr>
        <p:spPr>
          <a:xfrm>
            <a:off x="447040" y="1250592"/>
            <a:ext cx="9072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Where was Usain Bolt born? 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ED84BD-1D79-4053-B161-B778681226BC}"/>
              </a:ext>
            </a:extLst>
          </p:cNvPr>
          <p:cNvSpPr txBox="1"/>
          <p:nvPr/>
        </p:nvSpPr>
        <p:spPr>
          <a:xfrm>
            <a:off x="447040" y="2008741"/>
            <a:ext cx="9834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 He was born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Sherwood Content, Jamaica.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78864-7775-47B9-AEC7-DB0F0DCB423F}"/>
              </a:ext>
            </a:extLst>
          </p:cNvPr>
          <p:cNvSpPr txBox="1"/>
          <p:nvPr/>
        </p:nvSpPr>
        <p:spPr>
          <a:xfrm>
            <a:off x="360680" y="3878981"/>
            <a:ext cx="9834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 His first world champion was in 2002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1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828E5-82FB-44DC-9B88-DBEABFD125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53920" y="1666240"/>
            <a:ext cx="7914640" cy="4206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F0F976-F79A-431F-8D32-98BDB0DAF70A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Times New Roman" panose="02020603050405020304" pitchFamily="18" charset="0"/>
              </a:rPr>
              <a:t>Look at the Key Phrases. Which phrases do we use in paragraphs 1–3? 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9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5078FB-B6B9-4452-B84A-12B73B4BA17B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Times New Roman" panose="02020603050405020304" pitchFamily="18" charset="0"/>
              </a:rPr>
              <a:t>Read the profile again and check. 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688A5-483C-4998-AC4B-3866A032E568}"/>
              </a:ext>
            </a:extLst>
          </p:cNvPr>
          <p:cNvSpPr txBox="1"/>
          <p:nvPr/>
        </p:nvSpPr>
        <p:spPr>
          <a:xfrm>
            <a:off x="5897880" y="1356360"/>
            <a:ext cx="317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26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Paragraph 1: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01EA15-0EB0-46B6-B2A3-43348F6C9E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4640" y="1229360"/>
            <a:ext cx="5486400" cy="51511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A7E957-04F4-4EAE-9DA6-E2778F47C97A}"/>
              </a:ext>
            </a:extLst>
          </p:cNvPr>
          <p:cNvSpPr txBox="1"/>
          <p:nvPr/>
        </p:nvSpPr>
        <p:spPr>
          <a:xfrm>
            <a:off x="5897880" y="2544800"/>
            <a:ext cx="317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26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Paragraph 2: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6A6308-5473-41BA-A4B1-C8C79DBDC9D4}"/>
              </a:ext>
            </a:extLst>
          </p:cNvPr>
          <p:cNvSpPr txBox="1"/>
          <p:nvPr/>
        </p:nvSpPr>
        <p:spPr>
          <a:xfrm>
            <a:off x="5857240" y="3759221"/>
            <a:ext cx="6334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26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Paragraph 3: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413450-27BB-4AEA-990D-4C0F0ECAFF03}"/>
              </a:ext>
            </a:extLst>
          </p:cNvPr>
          <p:cNvSpPr txBox="1"/>
          <p:nvPr/>
        </p:nvSpPr>
        <p:spPr>
          <a:xfrm>
            <a:off x="9072880" y="1356359"/>
            <a:ext cx="245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</a:rPr>
              <a:t>1 and 2</a:t>
            </a:r>
            <a:endParaRPr lang="en-US" sz="36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172982-A886-4AB7-BC51-8BE22FF8618C}"/>
              </a:ext>
            </a:extLst>
          </p:cNvPr>
          <p:cNvSpPr txBox="1"/>
          <p:nvPr/>
        </p:nvSpPr>
        <p:spPr>
          <a:xfrm>
            <a:off x="9072880" y="2528945"/>
            <a:ext cx="245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C66E0C-EBBB-4E1E-974A-40B5CFC43B0E}"/>
              </a:ext>
            </a:extLst>
          </p:cNvPr>
          <p:cNvSpPr txBox="1"/>
          <p:nvPr/>
        </p:nvSpPr>
        <p:spPr>
          <a:xfrm>
            <a:off x="9024620" y="3804920"/>
            <a:ext cx="2506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</a:rPr>
              <a:t>4, 5 and 6 </a:t>
            </a:r>
            <a:endParaRPr lang="en-US" sz="36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CE1624-86F6-433D-8D9C-9718D907081C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VNI-Cooper" pitchFamily="2" charset="0"/>
                <a:ea typeface="Times New Roman" panose="02020603050405020304" pitchFamily="18" charset="0"/>
              </a:rPr>
              <a:t>Read the text again. Match three topics from a–e with paragraphs 1–3.</a:t>
            </a:r>
            <a:endParaRPr lang="en-US" sz="3200" dirty="0">
              <a:solidFill>
                <a:srgbClr val="002060"/>
              </a:solidFill>
              <a:latin typeface="VNI-Coop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D460B7-F547-4196-8F02-8E80122D6529}"/>
              </a:ext>
            </a:extLst>
          </p:cNvPr>
          <p:cNvSpPr txBox="1"/>
          <p:nvPr/>
        </p:nvSpPr>
        <p:spPr>
          <a:xfrm>
            <a:off x="7792720" y="1879174"/>
            <a:ext cx="439928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Greatest moments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Basic information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e. Early career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7E859D-59CE-4611-8BE8-CAC9AB7EE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2" y="1473200"/>
            <a:ext cx="6435448" cy="4789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D66301-2C88-4B80-B006-DAFC9071A7E8}"/>
              </a:ext>
            </a:extLst>
          </p:cNvPr>
          <p:cNvCxnSpPr>
            <a:cxnSpLocks/>
          </p:cNvCxnSpPr>
          <p:nvPr/>
        </p:nvCxnSpPr>
        <p:spPr>
          <a:xfrm>
            <a:off x="6738700" y="2164080"/>
            <a:ext cx="1041400" cy="15771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7BB547-832E-4CEC-9267-075621E73058}"/>
              </a:ext>
            </a:extLst>
          </p:cNvPr>
          <p:cNvCxnSpPr/>
          <p:nvPr/>
        </p:nvCxnSpPr>
        <p:spPr>
          <a:xfrm>
            <a:off x="6745010" y="3643531"/>
            <a:ext cx="1041400" cy="15771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E02155-CBC8-4E19-9F61-9B4F5E59C82D}"/>
              </a:ext>
            </a:extLst>
          </p:cNvPr>
          <p:cNvCxnSpPr>
            <a:cxnSpLocks/>
          </p:cNvCxnSpPr>
          <p:nvPr/>
        </p:nvCxnSpPr>
        <p:spPr>
          <a:xfrm flipV="1">
            <a:off x="6601500" y="3125713"/>
            <a:ext cx="1247100" cy="17023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7EF2F1C-6B53-46D6-B033-B96CFB9DD23E}"/>
              </a:ext>
            </a:extLst>
          </p:cNvPr>
          <p:cNvSpPr txBox="1"/>
          <p:nvPr/>
        </p:nvSpPr>
        <p:spPr>
          <a:xfrm>
            <a:off x="7781145" y="2030219"/>
            <a:ext cx="3598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His life now</a:t>
            </a:r>
            <a:endParaRPr lang="en-US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73B75A-74F6-4A91-A789-15575EFB2F08}"/>
              </a:ext>
            </a:extLst>
          </p:cNvPr>
          <p:cNvSpPr txBox="1"/>
          <p:nvPr/>
        </p:nvSpPr>
        <p:spPr>
          <a:xfrm>
            <a:off x="7782165" y="4243310"/>
            <a:ext cx="35735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d. Problems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7495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F3B9C7-D9C1-4F56-A5FE-BC93AA4B425F}"/>
              </a:ext>
            </a:extLst>
          </p:cNvPr>
          <p:cNvSpPr txBox="1"/>
          <p:nvPr/>
        </p:nvSpPr>
        <p:spPr>
          <a:xfrm>
            <a:off x="0" y="2749516"/>
            <a:ext cx="121920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OPTIONAL ACTIVITY</a:t>
            </a:r>
            <a:endParaRPr lang="en-US" sz="48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91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0452D7-696B-45AF-B363-DCB45DB475A0}"/>
              </a:ext>
            </a:extLst>
          </p:cNvPr>
          <p:cNvSpPr txBox="1"/>
          <p:nvPr/>
        </p:nvSpPr>
        <p:spPr>
          <a:xfrm>
            <a:off x="344827" y="811179"/>
            <a:ext cx="11553947" cy="4724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400" b="1" dirty="0">
                <a:latin typeface="Baskerville Old Face" panose="02020602080505020303" pitchFamily="18" charset="0"/>
              </a:rPr>
              <a:t>He was born _______ 21st August 1986.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400" b="1" dirty="0">
                <a:latin typeface="Baskerville Old Face" panose="02020602080505020303" pitchFamily="18" charset="0"/>
              </a:rPr>
              <a:t>He __________ lives in Kingston.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400" b="1" dirty="0">
                <a:latin typeface="Baskerville Old Face" panose="02020602080505020303" pitchFamily="18" charset="0"/>
              </a:rPr>
              <a:t> He first competed ____________ a schoolboy.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400" b="1" dirty="0">
                <a:latin typeface="Baskerville Old Face" panose="02020602080505020303" pitchFamily="18" charset="0"/>
              </a:rPr>
              <a:t> He became the youngest ever world junior champion ______ the age of 16.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400" b="1" dirty="0">
                <a:latin typeface="Baskerville Old Face" panose="02020602080505020303" pitchFamily="18" charset="0"/>
              </a:rPr>
              <a:t>He ____________ world record in 100- and 200- </a:t>
            </a:r>
            <a:r>
              <a:rPr lang="en-US" sz="3400" b="1" dirty="0" err="1">
                <a:latin typeface="Baskerville Old Face" panose="02020602080505020303" pitchFamily="18" charset="0"/>
              </a:rPr>
              <a:t>metre</a:t>
            </a:r>
            <a:r>
              <a:rPr lang="en-US" sz="3400" b="1" dirty="0">
                <a:latin typeface="Baskerville Old Face" panose="02020602080505020303" pitchFamily="18" charset="0"/>
              </a:rPr>
              <a:t> races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97F82-19A9-4553-97EF-D4F114A496E6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Complete the sentences from memory</a:t>
            </a:r>
            <a:r>
              <a:rPr lang="en-US" sz="36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EF4095-6BC9-46F0-AA8C-392DBCC5DC7F}"/>
              </a:ext>
            </a:extLst>
          </p:cNvPr>
          <p:cNvSpPr txBox="1"/>
          <p:nvPr/>
        </p:nvSpPr>
        <p:spPr>
          <a:xfrm>
            <a:off x="3706792" y="846854"/>
            <a:ext cx="1015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.VnVogue" panose="020B7200000000000000" pitchFamily="34" charset="0"/>
              </a:rPr>
              <a:t>on</a:t>
            </a:r>
            <a:r>
              <a:rPr lang="en-US" sz="3600" b="1" dirty="0">
                <a:solidFill>
                  <a:srgbClr val="FF0000"/>
                </a:solidFill>
                <a:latin typeface=".VnVogue" panose="020B7200000000000000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9BCA55-944D-4794-964D-76EA667B6950}"/>
              </a:ext>
            </a:extLst>
          </p:cNvPr>
          <p:cNvSpPr txBox="1"/>
          <p:nvPr/>
        </p:nvSpPr>
        <p:spPr>
          <a:xfrm>
            <a:off x="10491483" y="3222357"/>
            <a:ext cx="1015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.VnVogue" panose="020B7200000000000000" pitchFamily="34" charset="0"/>
              </a:rPr>
              <a:t>at</a:t>
            </a:r>
            <a:endParaRPr lang="en-US" sz="3600" b="1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38259-3195-4F92-8F92-16BE225F590C}"/>
              </a:ext>
            </a:extLst>
          </p:cNvPr>
          <p:cNvSpPr txBox="1"/>
          <p:nvPr/>
        </p:nvSpPr>
        <p:spPr>
          <a:xfrm>
            <a:off x="2077173" y="1675722"/>
            <a:ext cx="16296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.VnVogue" panose="020B7200000000000000" pitchFamily="34" charset="0"/>
              </a:rPr>
              <a:t>now</a:t>
            </a:r>
            <a:r>
              <a:rPr lang="en-US" sz="3600" b="1" dirty="0">
                <a:solidFill>
                  <a:srgbClr val="FF0000"/>
                </a:solidFill>
                <a:latin typeface=".VnVogue" panose="020B7200000000000000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E3D2BF-DE39-4E94-9CCB-F31A91B30232}"/>
              </a:ext>
            </a:extLst>
          </p:cNvPr>
          <p:cNvSpPr txBox="1"/>
          <p:nvPr/>
        </p:nvSpPr>
        <p:spPr>
          <a:xfrm>
            <a:off x="5080322" y="2412722"/>
            <a:ext cx="1015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Vogue" panose="020B7200000000000000" pitchFamily="34" charset="0"/>
              </a:rPr>
              <a:t>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450B7D-5EDD-4DA8-8B30-B4A3192F8BE8}"/>
              </a:ext>
            </a:extLst>
          </p:cNvPr>
          <p:cNvSpPr txBox="1"/>
          <p:nvPr/>
        </p:nvSpPr>
        <p:spPr>
          <a:xfrm>
            <a:off x="2094049" y="4747644"/>
            <a:ext cx="1899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.VnVogue" panose="020B7200000000000000" pitchFamily="34" charset="0"/>
              </a:rPr>
              <a:t>broke</a:t>
            </a:r>
            <a:r>
              <a:rPr lang="en-US" sz="3600" b="1" dirty="0">
                <a:solidFill>
                  <a:srgbClr val="FF0000"/>
                </a:solidFill>
                <a:latin typeface=".VnVogue" panose="020B72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090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17DCDF-A783-4E6F-B28F-9E81FF27B782}"/>
              </a:ext>
            </a:extLst>
          </p:cNvPr>
          <p:cNvSpPr txBox="1"/>
          <p:nvPr/>
        </p:nvSpPr>
        <p:spPr>
          <a:xfrm>
            <a:off x="-40511" y="0"/>
            <a:ext cx="1227302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Times New Roman" panose="02020603050405020304" pitchFamily="18" charset="0"/>
              </a:rPr>
              <a:t>READ THE SKILL STRATEGY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8C2059-EDA7-4F7A-A066-DBDAD0D982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06369" y="1391505"/>
            <a:ext cx="7779261" cy="432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57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2100E4-EFEB-46FA-8527-C4D9A4392211}"/>
              </a:ext>
            </a:extLst>
          </p:cNvPr>
          <p:cNvSpPr txBox="1"/>
          <p:nvPr/>
        </p:nvSpPr>
        <p:spPr>
          <a:xfrm>
            <a:off x="0" y="2782669"/>
            <a:ext cx="12273022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Times New Roman" panose="02020603050405020304" pitchFamily="18" charset="0"/>
              </a:rPr>
              <a:t>Read the skill strategy again. Number the paragraph 1-3.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04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3298E-97EF-455A-AD56-A6313C810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74"/>
          <a:stretch/>
        </p:blipFill>
        <p:spPr>
          <a:xfrm>
            <a:off x="972275" y="374555"/>
            <a:ext cx="9155574" cy="6246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F74EDE-F3A1-43BB-8E7C-D2C29CEB7299}"/>
              </a:ext>
            </a:extLst>
          </p:cNvPr>
          <p:cNvSpPr txBox="1"/>
          <p:nvPr/>
        </p:nvSpPr>
        <p:spPr>
          <a:xfrm>
            <a:off x="1861594" y="3461873"/>
            <a:ext cx="40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E3CC2-436A-4B90-B6A9-B391C5CB4D63}"/>
              </a:ext>
            </a:extLst>
          </p:cNvPr>
          <p:cNvSpPr txBox="1"/>
          <p:nvPr/>
        </p:nvSpPr>
        <p:spPr>
          <a:xfrm>
            <a:off x="1871239" y="905563"/>
            <a:ext cx="40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35848F-2B65-41C9-B8E0-D88F722013E6}"/>
              </a:ext>
            </a:extLst>
          </p:cNvPr>
          <p:cNvSpPr txBox="1"/>
          <p:nvPr/>
        </p:nvSpPr>
        <p:spPr>
          <a:xfrm>
            <a:off x="1871239" y="5306106"/>
            <a:ext cx="40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241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1C02AE-AE06-49E8-BED4-CFCE39F3EC27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36195" lvl="0" algn="ctr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the skill strategy again.  Then follow the steps in the writing guide.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07AD61-A224-406D-8394-11B4944212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87927" y="1222488"/>
            <a:ext cx="7977876" cy="5375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844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5 Hình nền động đẹp cho Powerpoint Welcome, thank you ...">
            <a:extLst>
              <a:ext uri="{FF2B5EF4-FFF2-40B4-BE49-F238E27FC236}">
                <a16:creationId xmlns:a16="http://schemas.microsoft.com/office/drawing/2014/main" id="{1C762008-A43F-41F6-A22C-769CF602D6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19"/>
            <a:ext cx="12192000" cy="685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1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C60DDE-1A80-410B-B955-794DEBA4B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01B5E29-162D-4A2B-9841-546F64BA7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4605" y="2408024"/>
            <a:ext cx="8199445" cy="163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Workbook: Exercises on page 47.</a:t>
            </a:r>
          </a:p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Write a profile of your favorite sports star.</a:t>
            </a:r>
            <a:endParaRPr lang="en-US" altLang="en-US" sz="4000" b="1" dirty="0">
              <a:solidFill>
                <a:schemeClr val="accent4">
                  <a:lumMod val="60000"/>
                  <a:lumOff val="40000"/>
                </a:schemeClr>
              </a:solidFill>
              <a:latin typeface="Bodoni MT" panose="020706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">
            <a:extLst>
              <a:ext uri="{FF2B5EF4-FFF2-40B4-BE49-F238E27FC236}">
                <a16:creationId xmlns:a16="http://schemas.microsoft.com/office/drawing/2014/main" id="{734B7B68-81D7-40FE-9210-191ADB257B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4803" y="1082981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Gisha" panose="020B0502040204020203" pitchFamily="34" charset="-79"/>
              </a:rPr>
              <a:t>Homework </a:t>
            </a:r>
          </a:p>
        </p:txBody>
      </p:sp>
    </p:spTree>
    <p:extLst>
      <p:ext uri="{BB962C8B-B14F-4D97-AF65-F5344CB8AC3E}">
        <p14:creationId xmlns:p14="http://schemas.microsoft.com/office/powerpoint/2010/main" val="2266248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79" y="5914236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19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7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3" y="983445"/>
            <a:ext cx="3283083" cy="46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88" y="357193"/>
            <a:ext cx="12188825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A4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98431" y="1765089"/>
            <a:ext cx="856239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33" name="Picture Placeholder 7">
            <a:extLst>
              <a:ext uri="{FF2B5EF4-FFF2-40B4-BE49-F238E27FC236}">
                <a16:creationId xmlns:a16="http://schemas.microsoft.com/office/drawing/2014/main" id="{F5F87A72-CC55-4768-935B-B0D9A01AB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571" y="5225244"/>
            <a:ext cx="730096" cy="10495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A9E7741-6453-40CC-BD1D-0E222AA0AF39}"/>
              </a:ext>
            </a:extLst>
          </p:cNvPr>
          <p:cNvSpPr txBox="1"/>
          <p:nvPr/>
        </p:nvSpPr>
        <p:spPr>
          <a:xfrm>
            <a:off x="4909006" y="5750005"/>
            <a:ext cx="61041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E5277A-5D4A-4518-9707-3B7F77FF6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59" y="5309325"/>
            <a:ext cx="118110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ngo Png, Transparent Png , Transparent Png Image - PNGitem">
            <a:extLst>
              <a:ext uri="{FF2B5EF4-FFF2-40B4-BE49-F238E27FC236}">
                <a16:creationId xmlns:a16="http://schemas.microsoft.com/office/drawing/2014/main" id="{5D4F95E2-8E76-4617-986E-85FAD64BA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0"/>
            <a:ext cx="7791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92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1F2961-F5B7-49C3-87B2-195A064CC6E8}"/>
              </a:ext>
            </a:extLst>
          </p:cNvPr>
          <p:cNvSpPr txBox="1"/>
          <p:nvPr/>
        </p:nvSpPr>
        <p:spPr>
          <a:xfrm>
            <a:off x="570389" y="1195569"/>
            <a:ext cx="1079302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Fill in the Bingo grid with 12 words about sports.</a:t>
            </a:r>
          </a:p>
          <a:p>
            <a:pPr marL="285750" indent="-285750">
              <a:buFontTx/>
              <a:buChar char="-"/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One volunteer to choose a word and describes it, using hints but not the word itself. </a:t>
            </a:r>
          </a:p>
          <a:p>
            <a:pPr marR="0" lvl="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Cross off that word if you have it on the Bingo grid. The next student describes a word and so on.</a:t>
            </a:r>
          </a:p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The first person to get four words on a vertical, horizontal, or diagonal row is the winner. 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5871E-25A8-4DF2-B4F1-0C8C053FB759}"/>
              </a:ext>
            </a:extLst>
          </p:cNvPr>
          <p:cNvSpPr txBox="1"/>
          <p:nvPr/>
        </p:nvSpPr>
        <p:spPr>
          <a:xfrm>
            <a:off x="4163628" y="426128"/>
            <a:ext cx="2636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Arial Black" panose="020B0A04020102020204" pitchFamily="34" charset="0"/>
              </a:rPr>
              <a:t>Rules </a:t>
            </a:r>
          </a:p>
        </p:txBody>
      </p:sp>
    </p:spTree>
    <p:extLst>
      <p:ext uri="{BB962C8B-B14F-4D97-AF65-F5344CB8AC3E}">
        <p14:creationId xmlns:p14="http://schemas.microsoft.com/office/powerpoint/2010/main" val="420354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C45D78C-1B70-4BB7-857F-FF7E1A02D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302752"/>
              </p:ext>
            </p:extLst>
          </p:nvPr>
        </p:nvGraphicFramePr>
        <p:xfrm>
          <a:off x="1819921" y="1313894"/>
          <a:ext cx="8096436" cy="501588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24109">
                  <a:extLst>
                    <a:ext uri="{9D8B030D-6E8A-4147-A177-3AD203B41FA5}">
                      <a16:colId xmlns:a16="http://schemas.microsoft.com/office/drawing/2014/main" val="3629292429"/>
                    </a:ext>
                  </a:extLst>
                </a:gridCol>
                <a:gridCol w="2024109">
                  <a:extLst>
                    <a:ext uri="{9D8B030D-6E8A-4147-A177-3AD203B41FA5}">
                      <a16:colId xmlns:a16="http://schemas.microsoft.com/office/drawing/2014/main" val="2510079381"/>
                    </a:ext>
                  </a:extLst>
                </a:gridCol>
                <a:gridCol w="2024109">
                  <a:extLst>
                    <a:ext uri="{9D8B030D-6E8A-4147-A177-3AD203B41FA5}">
                      <a16:colId xmlns:a16="http://schemas.microsoft.com/office/drawing/2014/main" val="2887823230"/>
                    </a:ext>
                  </a:extLst>
                </a:gridCol>
                <a:gridCol w="2024109">
                  <a:extLst>
                    <a:ext uri="{9D8B030D-6E8A-4147-A177-3AD203B41FA5}">
                      <a16:colId xmlns:a16="http://schemas.microsoft.com/office/drawing/2014/main" val="413805753"/>
                    </a:ext>
                  </a:extLst>
                </a:gridCol>
              </a:tblGrid>
              <a:tr h="1253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43998"/>
                  </a:ext>
                </a:extLst>
              </a:tr>
              <a:tr h="1253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758171"/>
                  </a:ext>
                </a:extLst>
              </a:tr>
              <a:tr h="1253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019743"/>
                  </a:ext>
                </a:extLst>
              </a:tr>
              <a:tr h="1253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472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706135-7EA9-45BF-9542-AA848D56F249}"/>
              </a:ext>
            </a:extLst>
          </p:cNvPr>
          <p:cNvSpPr txBox="1"/>
          <p:nvPr/>
        </p:nvSpPr>
        <p:spPr>
          <a:xfrm>
            <a:off x="4383597" y="104999"/>
            <a:ext cx="29690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n w="19050">
                  <a:solidFill>
                    <a:schemeClr val="accent6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.VnVogue" panose="020B7200000000000000" pitchFamily="34" charset="0"/>
              </a:rPr>
              <a:t>BINGO </a:t>
            </a:r>
          </a:p>
        </p:txBody>
      </p:sp>
    </p:spTree>
    <p:extLst>
      <p:ext uri="{BB962C8B-B14F-4D97-AF65-F5344CB8AC3E}">
        <p14:creationId xmlns:p14="http://schemas.microsoft.com/office/powerpoint/2010/main" val="208631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ệt thự triệu đô mới của Ronaldo ở &amp;quot;thiên đường&amp;quot; lộng lẫy thế nào?">
            <a:extLst>
              <a:ext uri="{FF2B5EF4-FFF2-40B4-BE49-F238E27FC236}">
                <a16:creationId xmlns:a16="http://schemas.microsoft.com/office/drawing/2014/main" id="{377AC3CF-0E1B-44B3-BBF0-5B6896B7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54" y="838438"/>
            <a:ext cx="7760322" cy="48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1C0688-28B9-4AAF-9473-F9D42DEDE3FF}"/>
              </a:ext>
            </a:extLst>
          </p:cNvPr>
          <p:cNvSpPr txBox="1"/>
          <p:nvPr/>
        </p:nvSpPr>
        <p:spPr>
          <a:xfrm>
            <a:off x="4121771" y="5886212"/>
            <a:ext cx="41459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0200" marR="0" indent="0"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ea typeface="Times New Roman" panose="02020603050405020304" pitchFamily="18" charset="0"/>
              </a:rPr>
              <a:t>Who is he?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68B0D-D15A-4EE0-A3B2-E65B2022C55A}"/>
              </a:ext>
            </a:extLst>
          </p:cNvPr>
          <p:cNvSpPr txBox="1"/>
          <p:nvPr/>
        </p:nvSpPr>
        <p:spPr>
          <a:xfrm>
            <a:off x="2686049" y="5886212"/>
            <a:ext cx="7610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0200" marR="0" indent="0"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ea typeface="Times New Roman" panose="02020603050405020304" pitchFamily="18" charset="0"/>
              </a:rPr>
              <a:t>“What is he famous for?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D155D9-080A-479B-BAC8-F84EEB047FDF}"/>
              </a:ext>
            </a:extLst>
          </p:cNvPr>
          <p:cNvSpPr txBox="1"/>
          <p:nvPr/>
        </p:nvSpPr>
        <p:spPr>
          <a:xfrm>
            <a:off x="899160" y="1687175"/>
            <a:ext cx="100533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Sitka Text" panose="02000505000000020004" pitchFamily="2" charset="0"/>
                <a:ea typeface="MS Mincho" panose="02020609040205080304" pitchFamily="49" charset="-128"/>
              </a:rPr>
              <a:t>Name five famous international sports stars. Who is the most famous sports star in your country?</a:t>
            </a:r>
            <a:br>
              <a:rPr lang="en-US" sz="4000" b="1" dirty="0">
                <a:solidFill>
                  <a:srgbClr val="C00000"/>
                </a:solidFill>
                <a:effectLst/>
                <a:latin typeface="Sitka Text" panose="02000505000000020004" pitchFamily="2" charset="0"/>
                <a:ea typeface="MS Mincho" panose="02020609040205080304" pitchFamily="49" charset="-128"/>
              </a:rPr>
            </a:br>
            <a:r>
              <a:rPr lang="en-US" sz="4000" b="1" dirty="0">
                <a:solidFill>
                  <a:srgbClr val="C00000"/>
                </a:solidFill>
                <a:effectLst/>
                <a:latin typeface="Sitka Text" panose="02000505000000020004" pitchFamily="2" charset="0"/>
                <a:ea typeface="MS Mincho" panose="02020609040205080304" pitchFamily="49" charset="-128"/>
              </a:rPr>
              <a:t>What is his / her sport?</a:t>
            </a:r>
          </a:p>
        </p:txBody>
      </p:sp>
    </p:spTree>
    <p:extLst>
      <p:ext uri="{BB962C8B-B14F-4D97-AF65-F5344CB8AC3E}">
        <p14:creationId xmlns:p14="http://schemas.microsoft.com/office/powerpoint/2010/main" val="276590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9932C6-2EA7-4656-9472-9F3493F1D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1" y="-7163"/>
            <a:ext cx="12204181" cy="6865163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F183CD5F-6AEC-4A9E-B7D7-66855874F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B0D314-A5D0-44FE-8C90-AE48B6C212EE}"/>
              </a:ext>
            </a:extLst>
          </p:cNvPr>
          <p:cNvSpPr/>
          <p:nvPr/>
        </p:nvSpPr>
        <p:spPr>
          <a:xfrm>
            <a:off x="440170" y="2896144"/>
            <a:ext cx="10226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7: WRITING</a:t>
            </a:r>
            <a:endParaRPr lang="en-US" sz="54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AE2D2-2E1C-4AA8-94D2-FC99599B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529" y="680152"/>
            <a:ext cx="8581458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AB62E7-ECE8-4507-9578-D72AD9A40229}"/>
              </a:ext>
            </a:extLst>
          </p:cNvPr>
          <p:cNvSpPr txBox="1"/>
          <p:nvPr/>
        </p:nvSpPr>
        <p:spPr>
          <a:xfrm>
            <a:off x="3744154" y="1603482"/>
            <a:ext cx="421211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tencil" panose="040409050D0802020404" pitchFamily="82" charset="0"/>
                <a:ea typeface="MS Mincho" panose="02020609040205080304" pitchFamily="49" charset="-128"/>
              </a:rPr>
              <a:t>SPORTS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4103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D8BBED-9AA7-4E1A-B6AD-113A3B92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0" y="561499"/>
            <a:ext cx="5755088" cy="5735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2A70DC-3E65-4C57-9612-8C4DCF01C0C8}"/>
              </a:ext>
            </a:extLst>
          </p:cNvPr>
          <p:cNvSpPr txBox="1"/>
          <p:nvPr/>
        </p:nvSpPr>
        <p:spPr>
          <a:xfrm>
            <a:off x="686352" y="222503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effectLst/>
                <a:latin typeface="VNI-Cooper" pitchFamily="2" charset="0"/>
                <a:ea typeface="Times New Roman" panose="02020603050405020304" pitchFamily="18" charset="0"/>
              </a:rPr>
              <a:t>Usain Bolt 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VNI-Coop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8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371</Words>
  <Application>Microsoft Office PowerPoint</Application>
  <PresentationFormat>Widescreen</PresentationFormat>
  <Paragraphs>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.VnVogue</vt:lpstr>
      <vt:lpstr>Aharoni</vt:lpstr>
      <vt:lpstr>Arial</vt:lpstr>
      <vt:lpstr>Arial Black</vt:lpstr>
      <vt:lpstr>Baskerville Old Face</vt:lpstr>
      <vt:lpstr>Bodoni MT</vt:lpstr>
      <vt:lpstr>Calibri</vt:lpstr>
      <vt:lpstr>Calibri Light</vt:lpstr>
      <vt:lpstr>Century Schoolbook</vt:lpstr>
      <vt:lpstr>Constantia</vt:lpstr>
      <vt:lpstr>Lato Black</vt:lpstr>
      <vt:lpstr>Sitka Banner</vt:lpstr>
      <vt:lpstr>Sitka Text</vt:lpstr>
      <vt:lpstr>Stencil</vt:lpstr>
      <vt:lpstr>Sylfaen</vt:lpstr>
      <vt:lpstr>Times New Roman</vt:lpstr>
      <vt:lpstr>VNI-Bandit</vt:lpstr>
      <vt:lpstr>VNI-Cooper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Nasil Phạm</cp:lastModifiedBy>
  <cp:revision>9</cp:revision>
  <dcterms:created xsi:type="dcterms:W3CDTF">2021-07-03T07:50:04Z</dcterms:created>
  <dcterms:modified xsi:type="dcterms:W3CDTF">2021-08-31T03:05:40Z</dcterms:modified>
</cp:coreProperties>
</file>